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9" r:id="rId3"/>
    <p:sldId id="280" r:id="rId4"/>
    <p:sldId id="281" r:id="rId5"/>
    <p:sldId id="282" r:id="rId6"/>
    <p:sldId id="283" r:id="rId7"/>
    <p:sldId id="289" r:id="rId8"/>
    <p:sldId id="284" r:id="rId9"/>
    <p:sldId id="290" r:id="rId10"/>
    <p:sldId id="291" r:id="rId11"/>
    <p:sldId id="285" r:id="rId12"/>
    <p:sldId id="286" r:id="rId13"/>
    <p:sldId id="292" r:id="rId14"/>
    <p:sldId id="293" r:id="rId15"/>
    <p:sldId id="294" r:id="rId16"/>
    <p:sldId id="300" r:id="rId17"/>
    <p:sldId id="297" r:id="rId18"/>
    <p:sldId id="298" r:id="rId19"/>
    <p:sldId id="301" r:id="rId20"/>
    <p:sldId id="270" r:id="rId21"/>
    <p:sldId id="295" r:id="rId22"/>
    <p:sldId id="287" r:id="rId23"/>
    <p:sldId id="288" r:id="rId24"/>
    <p:sldId id="278" r:id="rId25"/>
  </p:sldIdLst>
  <p:sldSz cx="12192000" cy="6858000"/>
  <p:notesSz cx="12192000" cy="6858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배달의민족 주아" panose="02020603020101020101" pitchFamily="18" charset="-127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1EBCA3"/>
    <a:srgbClr val="223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86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Survey 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D44-4162-9D8B-C94B996D482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D44-4162-9D8B-C94B996D482D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2CA-49C9-9104-8D9B7972D31F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5D44-4162-9D8B-C94B996D48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I don't know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0.3</c:v>
                </c:pt>
                <c:pt idx="2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CA-49C9-9104-8D9B7972D31F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Survey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0EE-46C3-8A9B-AE1FE9C6397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0EE-46C3-8A9B-AE1FE9C63973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0EE-46C3-8A9B-AE1FE9C63973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0EE-46C3-8A9B-AE1FE9C6397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I don't know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0.3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0EE-46C3-8A9B-AE1FE9C63973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266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e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V2JGAZge2QE?feature=oembed" TargetMode="External"/><Relationship Id="rId5" Type="http://schemas.openxmlformats.org/officeDocument/2006/relationships/image" Target="../media/image21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12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9688" y="3459099"/>
            <a:ext cx="2801112" cy="47320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5944" y="2474974"/>
            <a:ext cx="4428744" cy="4383022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17C74048-1729-43F7-8882-CB9C2EFEF506}"/>
              </a:ext>
            </a:extLst>
          </p:cNvPr>
          <p:cNvSpPr txBox="1">
            <a:spLocks/>
          </p:cNvSpPr>
          <p:nvPr/>
        </p:nvSpPr>
        <p:spPr>
          <a:xfrm>
            <a:off x="162668" y="152400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kern="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PeopleSpace</a:t>
            </a:r>
            <a:r>
              <a:rPr lang="en-US" altLang="ko-KR" sz="2000" kern="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Final Presentation</a:t>
            </a:r>
            <a:endParaRPr lang="en-US" sz="2000" kern="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AAA82A4B-CA8F-45F7-B1E6-C09F28250E69}"/>
              </a:ext>
            </a:extLst>
          </p:cNvPr>
          <p:cNvSpPr txBox="1">
            <a:spLocks/>
          </p:cNvSpPr>
          <p:nvPr/>
        </p:nvSpPr>
        <p:spPr>
          <a:xfrm>
            <a:off x="6096000" y="2590799"/>
            <a:ext cx="5943600" cy="18288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kern="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 Resume Builder</a:t>
            </a:r>
            <a:endParaRPr lang="en-US" sz="5400" kern="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F645671B-DC2F-4773-AC11-B79A7E2F4321}"/>
              </a:ext>
            </a:extLst>
          </p:cNvPr>
          <p:cNvSpPr txBox="1">
            <a:spLocks/>
          </p:cNvSpPr>
          <p:nvPr/>
        </p:nvSpPr>
        <p:spPr>
          <a:xfrm>
            <a:off x="8001000" y="3505199"/>
            <a:ext cx="4038600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kern="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By Team HYR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F5F6EF2-E58A-4119-9CA2-2D83CF282ECF}"/>
              </a:ext>
            </a:extLst>
          </p:cNvPr>
          <p:cNvSpPr txBox="1">
            <a:spLocks/>
          </p:cNvSpPr>
          <p:nvPr/>
        </p:nvSpPr>
        <p:spPr>
          <a:xfrm>
            <a:off x="8458200" y="4695793"/>
            <a:ext cx="3305556" cy="139465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i="0" dirty="0">
                <a:solidFill>
                  <a:schemeClr val="bg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Thomas (Tae Un, Lee)</a:t>
            </a:r>
            <a:endParaRPr lang="en-US" altLang="ko-KR" sz="2000" kern="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i="0" dirty="0">
                <a:solidFill>
                  <a:schemeClr val="bg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Yeong (Yeong-Chan, Choi)</a:t>
            </a:r>
            <a:endParaRPr lang="en-US" altLang="ko-KR" sz="2000" i="0" kern="0" dirty="0">
              <a:solidFill>
                <a:schemeClr val="bg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i="0" dirty="0">
                <a:solidFill>
                  <a:schemeClr val="bg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Angela (Ji-Hyeon, Park)</a:t>
            </a:r>
          </a:p>
          <a:p>
            <a:r>
              <a:rPr lang="en-US" altLang="ko-KR" sz="2000" i="0" dirty="0">
                <a:solidFill>
                  <a:schemeClr val="bg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James (Min-Jun, Choi)</a:t>
            </a:r>
            <a:endParaRPr lang="en-US" sz="2000" kern="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FF3D2B-9D87-F094-44E5-5ECFADDDD31B}"/>
              </a:ext>
            </a:extLst>
          </p:cNvPr>
          <p:cNvGrpSpPr/>
          <p:nvPr/>
        </p:nvGrpSpPr>
        <p:grpSpPr>
          <a:xfrm>
            <a:off x="10386646" y="152400"/>
            <a:ext cx="1658816" cy="695518"/>
            <a:chOff x="10386646" y="218882"/>
            <a:chExt cx="1658816" cy="6955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84D2760-A440-9520-F522-83CCD211A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7DB54D7C-F7E2-8200-D353-A1EBCB6C283C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object 4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447497"/>
            <a:ext cx="554736" cy="762304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222504" y="131673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59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2504" y="29565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60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제목 1">
            <a:extLst>
              <a:ext uri="{FF2B5EF4-FFF2-40B4-BE49-F238E27FC236}">
                <a16:creationId xmlns:a16="http://schemas.microsoft.com/office/drawing/2014/main" id="{71A85A84-7ABF-47AF-8EF3-949AEE3D609D}"/>
              </a:ext>
            </a:extLst>
          </p:cNvPr>
          <p:cNvSpPr txBox="1">
            <a:spLocks/>
          </p:cNvSpPr>
          <p:nvPr/>
        </p:nvSpPr>
        <p:spPr>
          <a:xfrm>
            <a:off x="533400" y="416276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Advertisement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7C0BC8-67A2-83A2-E8D0-BCF7CA05D331}"/>
              </a:ext>
            </a:extLst>
          </p:cNvPr>
          <p:cNvGrpSpPr/>
          <p:nvPr/>
        </p:nvGrpSpPr>
        <p:grpSpPr>
          <a:xfrm>
            <a:off x="10386646" y="142682"/>
            <a:ext cx="1658816" cy="695518"/>
            <a:chOff x="10386646" y="218882"/>
            <a:chExt cx="1658816" cy="69551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71D4948-1B84-4F5E-98CD-A6D75BD6A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E9B7E505-D995-D759-705B-CCB1C3A65FD1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ABE1DB30-2856-92C2-E1A5-F214D9831D4E}"/>
              </a:ext>
            </a:extLst>
          </p:cNvPr>
          <p:cNvSpPr txBox="1">
            <a:spLocks/>
          </p:cNvSpPr>
          <p:nvPr/>
        </p:nvSpPr>
        <p:spPr>
          <a:xfrm>
            <a:off x="554407" y="822324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Explanation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B56EE-FFDF-05AA-56F6-01C806D777AC}"/>
              </a:ext>
            </a:extLst>
          </p:cNvPr>
          <p:cNvSpPr txBox="1"/>
          <p:nvPr/>
        </p:nvSpPr>
        <p:spPr>
          <a:xfrm>
            <a:off x="1980184" y="5362244"/>
            <a:ext cx="86116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Our Strength : </a:t>
            </a:r>
            <a:r>
              <a:rPr lang="en-US" altLang="ko-KR" sz="2800" dirty="0">
                <a:solidFill>
                  <a:srgbClr val="7030A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Unlike other resume maker, build a customized resumes referring to the job descriptions</a:t>
            </a:r>
            <a:endParaRPr lang="en-US" altLang="ko-KR" sz="2800" kern="0" dirty="0">
              <a:solidFill>
                <a:srgbClr val="7030A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A2DA44-BE1B-A90E-0A17-AD95CAE41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806" y="1726158"/>
            <a:ext cx="3012387" cy="30123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E24E4F4-51C5-B0F0-4BB0-5358643F7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119" y="1420975"/>
            <a:ext cx="5053762" cy="35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20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15C6BF23-3A0F-3BEB-2A29-0383D1021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4" y="1433831"/>
            <a:ext cx="9992177" cy="527829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22504" y="131673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59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2504" y="29565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60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5">
            <a:extLst>
              <a:ext uri="{FF2B5EF4-FFF2-40B4-BE49-F238E27FC236}">
                <a16:creationId xmlns:a16="http://schemas.microsoft.com/office/drawing/2014/main" id="{75BB4098-B648-473B-8FFD-53ECFE9543C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307" y="447497"/>
            <a:ext cx="847953" cy="7623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B9581A6-6112-8952-142B-99A1B74B31EF}"/>
              </a:ext>
            </a:extLst>
          </p:cNvPr>
          <p:cNvSpPr txBox="1">
            <a:spLocks/>
          </p:cNvSpPr>
          <p:nvPr/>
        </p:nvSpPr>
        <p:spPr>
          <a:xfrm>
            <a:off x="590272" y="357632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BMI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0E9AC6-6E38-F2E6-C48C-72D4BDF4FFBA}"/>
              </a:ext>
            </a:extLst>
          </p:cNvPr>
          <p:cNvGrpSpPr/>
          <p:nvPr/>
        </p:nvGrpSpPr>
        <p:grpSpPr>
          <a:xfrm>
            <a:off x="10386646" y="142682"/>
            <a:ext cx="1658816" cy="695518"/>
            <a:chOff x="10386646" y="218882"/>
            <a:chExt cx="1658816" cy="69551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C138896-3E7C-DC64-9EA3-E523094B2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84FED528-3D98-CA6F-3118-973145BB535F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727421C-B0E1-F1EA-1C86-42749E10371E}"/>
              </a:ext>
            </a:extLst>
          </p:cNvPr>
          <p:cNvSpPr txBox="1"/>
          <p:nvPr/>
        </p:nvSpPr>
        <p:spPr>
          <a:xfrm>
            <a:off x="1219200" y="2209800"/>
            <a:ext cx="6101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Job research site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ex.linkedin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496005-7BF7-F626-19F0-6A286B7FD51F}"/>
              </a:ext>
            </a:extLst>
          </p:cNvPr>
          <p:cNvSpPr txBox="1"/>
          <p:nvPr/>
        </p:nvSpPr>
        <p:spPr>
          <a:xfrm>
            <a:off x="3118340" y="1988403"/>
            <a:ext cx="61018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/>
              <a:t>Developing AI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/>
              <a:t>Developing web site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/>
              <a:t>Designing 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5548FB-3CC3-7215-4780-CF0445F2006B}"/>
              </a:ext>
            </a:extLst>
          </p:cNvPr>
          <p:cNvSpPr txBox="1"/>
          <p:nvPr/>
        </p:nvSpPr>
        <p:spPr>
          <a:xfrm>
            <a:off x="3124200" y="3647182"/>
            <a:ext cx="61018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altLang="ko-KR" sz="1600" dirty="0"/>
              <a:t>Web developer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altLang="ko-KR" sz="1600" dirty="0"/>
              <a:t>AI developer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altLang="ko-KR" sz="1600" dirty="0"/>
              <a:t>UI designer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altLang="ko-KR" sz="1600" dirty="0"/>
              <a:t>...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DFFC01-39C4-B84E-DBF2-F426AA546D36}"/>
              </a:ext>
            </a:extLst>
          </p:cNvPr>
          <p:cNvSpPr txBox="1"/>
          <p:nvPr/>
        </p:nvSpPr>
        <p:spPr>
          <a:xfrm>
            <a:off x="5109517" y="2044042"/>
            <a:ext cx="61018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/>
              <a:t>Extracting user’s experience </a:t>
            </a:r>
          </a:p>
          <a:p>
            <a:r>
              <a:rPr lang="en-US" altLang="ko-KR" sz="1200" dirty="0"/>
              <a:t>to suit the job description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/>
              <a:t>Extracting keyword </a:t>
            </a:r>
          </a:p>
          <a:p>
            <a:r>
              <a:rPr lang="en-US" altLang="ko-KR" sz="1200" dirty="0"/>
              <a:t>of job descriptions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/>
              <a:t>AI building a resume </a:t>
            </a:r>
          </a:p>
          <a:p>
            <a:r>
              <a:rPr lang="en-US" altLang="ko-KR" sz="1200" dirty="0"/>
              <a:t>Optimized for each company </a:t>
            </a:r>
          </a:p>
          <a:p>
            <a:r>
              <a:rPr lang="en-US" altLang="ko-KR" sz="1200" dirty="0"/>
              <a:t>using extracted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/>
              <a:t>to simplify procedures </a:t>
            </a:r>
          </a:p>
          <a:p>
            <a:r>
              <a:rPr lang="en-US" altLang="ko-KR" sz="1200" dirty="0"/>
              <a:t>for candidates who have </a:t>
            </a:r>
          </a:p>
          <a:p>
            <a:r>
              <a:rPr lang="en-US" altLang="ko-KR" sz="1200" dirty="0"/>
              <a:t>diverse experience and </a:t>
            </a:r>
          </a:p>
          <a:p>
            <a:r>
              <a:rPr lang="en-US" altLang="ko-KR" sz="1200" dirty="0"/>
              <a:t>need to write several resumes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CA47DE-BEE3-925F-67A8-2F39545CDDF0}"/>
              </a:ext>
            </a:extLst>
          </p:cNvPr>
          <p:cNvSpPr txBox="1"/>
          <p:nvPr/>
        </p:nvSpPr>
        <p:spPr>
          <a:xfrm>
            <a:off x="9068516" y="2065041"/>
            <a:ext cx="392414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advanced candidates </a:t>
            </a:r>
          </a:p>
          <a:p>
            <a:r>
              <a:rPr lang="en-US" altLang="ko-KR" sz="1400" dirty="0"/>
              <a:t>who can apply </a:t>
            </a:r>
          </a:p>
          <a:p>
            <a:r>
              <a:rPr lang="en-US" altLang="ko-KR" sz="1400" dirty="0"/>
              <a:t>for various job</a:t>
            </a:r>
          </a:p>
          <a:p>
            <a:endParaRPr lang="en-US" altLang="ko-K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job searcher who need </a:t>
            </a:r>
          </a:p>
          <a:p>
            <a:r>
              <a:rPr lang="en-US" altLang="ko-KR" sz="1400" dirty="0"/>
              <a:t>to write a new resume </a:t>
            </a:r>
          </a:p>
          <a:p>
            <a:r>
              <a:rPr lang="en-US" altLang="ko-KR" sz="1400" dirty="0"/>
              <a:t>to change their job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B196BC-E285-3080-38A5-443A761DB2C3}"/>
              </a:ext>
            </a:extLst>
          </p:cNvPr>
          <p:cNvSpPr txBox="1"/>
          <p:nvPr/>
        </p:nvSpPr>
        <p:spPr>
          <a:xfrm>
            <a:off x="7139354" y="1955600"/>
            <a:ext cx="64945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Building a customized </a:t>
            </a:r>
          </a:p>
          <a:p>
            <a:r>
              <a:rPr lang="en-US" altLang="ko-KR" sz="1400" dirty="0"/>
              <a:t>resumes referring </a:t>
            </a:r>
          </a:p>
          <a:p>
            <a:r>
              <a:rPr lang="en-US" altLang="ko-KR" sz="1400" dirty="0"/>
              <a:t>to the job descriptions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0D42FA-C69D-9454-4311-58F60482A90C}"/>
              </a:ext>
            </a:extLst>
          </p:cNvPr>
          <p:cNvSpPr txBox="1"/>
          <p:nvPr/>
        </p:nvSpPr>
        <p:spPr>
          <a:xfrm>
            <a:off x="7122643" y="3686518"/>
            <a:ext cx="68169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banner ads </a:t>
            </a:r>
          </a:p>
          <a:p>
            <a:r>
              <a:rPr lang="en-US" altLang="ko-KR" sz="1600" dirty="0"/>
              <a:t>(online job-search site </a:t>
            </a:r>
          </a:p>
          <a:p>
            <a:r>
              <a:rPr lang="en-US" altLang="ko-KR" sz="1600" dirty="0"/>
              <a:t>and communities)</a:t>
            </a:r>
            <a:endParaRPr lang="ko-KR" alt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1B12E9-328A-EC3F-64EB-735D3EBFA3D9}"/>
              </a:ext>
            </a:extLst>
          </p:cNvPr>
          <p:cNvSpPr txBox="1"/>
          <p:nvPr/>
        </p:nvSpPr>
        <p:spPr>
          <a:xfrm>
            <a:off x="6248400" y="5410200"/>
            <a:ext cx="6969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a fee for service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fixed </a:t>
            </a:r>
            <a:r>
              <a:rPr lang="en-US" altLang="ko-KR" dirty="0" err="1"/>
              <a:t>rares</a:t>
            </a:r>
            <a:r>
              <a:rPr lang="en-US" altLang="ko-KR" dirty="0"/>
              <a:t> a month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89575D-5321-1E9F-553B-025B0294AF2C}"/>
              </a:ext>
            </a:extLst>
          </p:cNvPr>
          <p:cNvSpPr txBox="1"/>
          <p:nvPr/>
        </p:nvSpPr>
        <p:spPr>
          <a:xfrm>
            <a:off x="1219200" y="5390616"/>
            <a:ext cx="69693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initial development cost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marketing cost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server maintenance cost</a:t>
            </a:r>
          </a:p>
        </p:txBody>
      </p:sp>
    </p:spTree>
    <p:extLst>
      <p:ext uri="{BB962C8B-B14F-4D97-AF65-F5344CB8AC3E}">
        <p14:creationId xmlns:p14="http://schemas.microsoft.com/office/powerpoint/2010/main" val="1366163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22504" y="131673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59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2504" y="29565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60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4">
            <a:extLst>
              <a:ext uri="{FF2B5EF4-FFF2-40B4-BE49-F238E27FC236}">
                <a16:creationId xmlns:a16="http://schemas.microsoft.com/office/drawing/2014/main" id="{1A8F1F15-1EBD-43AE-8DF8-14C149C1772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430124"/>
            <a:ext cx="908304" cy="7623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6FD1E3-3CD2-E938-8373-2D66A604993B}"/>
              </a:ext>
            </a:extLst>
          </p:cNvPr>
          <p:cNvSpPr txBox="1">
            <a:spLocks/>
          </p:cNvSpPr>
          <p:nvPr/>
        </p:nvSpPr>
        <p:spPr>
          <a:xfrm>
            <a:off x="687004" y="398971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Website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35B2E4C-469E-9AA7-111D-E94023E4EDA5}"/>
              </a:ext>
            </a:extLst>
          </p:cNvPr>
          <p:cNvSpPr txBox="1">
            <a:spLocks/>
          </p:cNvSpPr>
          <p:nvPr/>
        </p:nvSpPr>
        <p:spPr>
          <a:xfrm>
            <a:off x="554407" y="822324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endParaRPr lang="en-US" sz="2400" kern="0" dirty="0">
              <a:solidFill>
                <a:srgbClr val="223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5DBF0E7-3045-0271-4C08-4D98259C0340}"/>
              </a:ext>
            </a:extLst>
          </p:cNvPr>
          <p:cNvGrpSpPr/>
          <p:nvPr/>
        </p:nvGrpSpPr>
        <p:grpSpPr>
          <a:xfrm>
            <a:off x="10386646" y="142682"/>
            <a:ext cx="1658816" cy="695518"/>
            <a:chOff x="10386646" y="218882"/>
            <a:chExt cx="1658816" cy="6955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D36D056-DD23-FA1E-DD83-696EEBC48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6F4EAFE1-4271-A10D-73EC-1077D6B3300D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363CEBE-C1A6-3D30-2C04-7FD6F48A6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200" y="1559469"/>
            <a:ext cx="8865599" cy="50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38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22504" y="131673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59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2504" y="29565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60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4">
            <a:extLst>
              <a:ext uri="{FF2B5EF4-FFF2-40B4-BE49-F238E27FC236}">
                <a16:creationId xmlns:a16="http://schemas.microsoft.com/office/drawing/2014/main" id="{1A8F1F15-1EBD-43AE-8DF8-14C149C1772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430124"/>
            <a:ext cx="908304" cy="7623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6FD1E3-3CD2-E938-8373-2D66A604993B}"/>
              </a:ext>
            </a:extLst>
          </p:cNvPr>
          <p:cNvSpPr txBox="1">
            <a:spLocks/>
          </p:cNvSpPr>
          <p:nvPr/>
        </p:nvSpPr>
        <p:spPr>
          <a:xfrm>
            <a:off x="687004" y="398971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Website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35B2E4C-469E-9AA7-111D-E94023E4EDA5}"/>
              </a:ext>
            </a:extLst>
          </p:cNvPr>
          <p:cNvSpPr txBox="1">
            <a:spLocks/>
          </p:cNvSpPr>
          <p:nvPr/>
        </p:nvSpPr>
        <p:spPr>
          <a:xfrm>
            <a:off x="554407" y="822324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endParaRPr lang="en-US" sz="2400" kern="0" dirty="0">
              <a:solidFill>
                <a:srgbClr val="223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5DBF0E7-3045-0271-4C08-4D98259C0340}"/>
              </a:ext>
            </a:extLst>
          </p:cNvPr>
          <p:cNvGrpSpPr/>
          <p:nvPr/>
        </p:nvGrpSpPr>
        <p:grpSpPr>
          <a:xfrm>
            <a:off x="10386646" y="142682"/>
            <a:ext cx="1658816" cy="695518"/>
            <a:chOff x="10386646" y="218882"/>
            <a:chExt cx="1658816" cy="6955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D36D056-DD23-FA1E-DD83-696EEBC48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6F4EAFE1-4271-A10D-73EC-1077D6B3300D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C3A5FA6-9BCE-8064-E915-ABC2EEDEF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18" y="1451204"/>
            <a:ext cx="10260964" cy="518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8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22504" y="131673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59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2504" y="29565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60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4">
            <a:extLst>
              <a:ext uri="{FF2B5EF4-FFF2-40B4-BE49-F238E27FC236}">
                <a16:creationId xmlns:a16="http://schemas.microsoft.com/office/drawing/2014/main" id="{1A8F1F15-1EBD-43AE-8DF8-14C149C1772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430124"/>
            <a:ext cx="908304" cy="7623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6FD1E3-3CD2-E938-8373-2D66A604993B}"/>
              </a:ext>
            </a:extLst>
          </p:cNvPr>
          <p:cNvSpPr txBox="1">
            <a:spLocks/>
          </p:cNvSpPr>
          <p:nvPr/>
        </p:nvSpPr>
        <p:spPr>
          <a:xfrm>
            <a:off x="687004" y="398971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Website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35B2E4C-469E-9AA7-111D-E94023E4EDA5}"/>
              </a:ext>
            </a:extLst>
          </p:cNvPr>
          <p:cNvSpPr txBox="1">
            <a:spLocks/>
          </p:cNvSpPr>
          <p:nvPr/>
        </p:nvSpPr>
        <p:spPr>
          <a:xfrm>
            <a:off x="554407" y="822324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endParaRPr lang="en-US" sz="2400" kern="0" dirty="0">
              <a:solidFill>
                <a:srgbClr val="223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5DBF0E7-3045-0271-4C08-4D98259C0340}"/>
              </a:ext>
            </a:extLst>
          </p:cNvPr>
          <p:cNvGrpSpPr/>
          <p:nvPr/>
        </p:nvGrpSpPr>
        <p:grpSpPr>
          <a:xfrm>
            <a:off x="10386646" y="142682"/>
            <a:ext cx="1658816" cy="695518"/>
            <a:chOff x="10386646" y="218882"/>
            <a:chExt cx="1658816" cy="6955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D36D056-DD23-FA1E-DD83-696EEBC48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6F4EAFE1-4271-A10D-73EC-1077D6B3300D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8EF2F79-6175-E575-A360-E010ADD1B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92" y="1714917"/>
            <a:ext cx="10498015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41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22504" y="131673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59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2504" y="29565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60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4">
            <a:extLst>
              <a:ext uri="{FF2B5EF4-FFF2-40B4-BE49-F238E27FC236}">
                <a16:creationId xmlns:a16="http://schemas.microsoft.com/office/drawing/2014/main" id="{1A8F1F15-1EBD-43AE-8DF8-14C149C1772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430124"/>
            <a:ext cx="908304" cy="7623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6FD1E3-3CD2-E938-8373-2D66A604993B}"/>
              </a:ext>
            </a:extLst>
          </p:cNvPr>
          <p:cNvSpPr txBox="1">
            <a:spLocks/>
          </p:cNvSpPr>
          <p:nvPr/>
        </p:nvSpPr>
        <p:spPr>
          <a:xfrm>
            <a:off x="687004" y="398971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Website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35B2E4C-469E-9AA7-111D-E94023E4EDA5}"/>
              </a:ext>
            </a:extLst>
          </p:cNvPr>
          <p:cNvSpPr txBox="1">
            <a:spLocks/>
          </p:cNvSpPr>
          <p:nvPr/>
        </p:nvSpPr>
        <p:spPr>
          <a:xfrm>
            <a:off x="554407" y="822324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endParaRPr lang="en-US" sz="2400" kern="0" dirty="0">
              <a:solidFill>
                <a:srgbClr val="223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5DBF0E7-3045-0271-4C08-4D98259C0340}"/>
              </a:ext>
            </a:extLst>
          </p:cNvPr>
          <p:cNvGrpSpPr/>
          <p:nvPr/>
        </p:nvGrpSpPr>
        <p:grpSpPr>
          <a:xfrm>
            <a:off x="10386646" y="142682"/>
            <a:ext cx="1658816" cy="695518"/>
            <a:chOff x="10386646" y="218882"/>
            <a:chExt cx="1658816" cy="6955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D36D056-DD23-FA1E-DD83-696EEBC48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6F4EAFE1-4271-A10D-73EC-1077D6B3300D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A7B990D-FC7D-1504-1953-4DB1F2C9D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07" y="1457893"/>
            <a:ext cx="11041016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48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22504" y="131673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59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2504" y="29565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60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4">
            <a:extLst>
              <a:ext uri="{FF2B5EF4-FFF2-40B4-BE49-F238E27FC236}">
                <a16:creationId xmlns:a16="http://schemas.microsoft.com/office/drawing/2014/main" id="{1A8F1F15-1EBD-43AE-8DF8-14C149C1772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430124"/>
            <a:ext cx="908304" cy="7623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6FD1E3-3CD2-E938-8373-2D66A604993B}"/>
              </a:ext>
            </a:extLst>
          </p:cNvPr>
          <p:cNvSpPr txBox="1">
            <a:spLocks/>
          </p:cNvSpPr>
          <p:nvPr/>
        </p:nvSpPr>
        <p:spPr>
          <a:xfrm>
            <a:off x="687004" y="398971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Website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35B2E4C-469E-9AA7-111D-E94023E4EDA5}"/>
              </a:ext>
            </a:extLst>
          </p:cNvPr>
          <p:cNvSpPr txBox="1">
            <a:spLocks/>
          </p:cNvSpPr>
          <p:nvPr/>
        </p:nvSpPr>
        <p:spPr>
          <a:xfrm>
            <a:off x="554407" y="822324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endParaRPr lang="en-US" sz="2400" kern="0" dirty="0">
              <a:solidFill>
                <a:srgbClr val="223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5DBF0E7-3045-0271-4C08-4D98259C0340}"/>
              </a:ext>
            </a:extLst>
          </p:cNvPr>
          <p:cNvGrpSpPr/>
          <p:nvPr/>
        </p:nvGrpSpPr>
        <p:grpSpPr>
          <a:xfrm>
            <a:off x="10386646" y="142682"/>
            <a:ext cx="1658816" cy="695518"/>
            <a:chOff x="10386646" y="218882"/>
            <a:chExt cx="1658816" cy="6955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D36D056-DD23-FA1E-DD83-696EEBC48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6F4EAFE1-4271-A10D-73EC-1077D6B3300D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A7B990D-FC7D-1504-1953-4DB1F2C9D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07" y="1457893"/>
            <a:ext cx="11041016" cy="51346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A8A643-3868-2706-5CD3-7BAA24E51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576" y="3303317"/>
            <a:ext cx="11041016" cy="340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80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22504" y="131673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59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2504" y="29565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60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4">
            <a:extLst>
              <a:ext uri="{FF2B5EF4-FFF2-40B4-BE49-F238E27FC236}">
                <a16:creationId xmlns:a16="http://schemas.microsoft.com/office/drawing/2014/main" id="{1A8F1F15-1EBD-43AE-8DF8-14C149C1772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430124"/>
            <a:ext cx="908304" cy="7623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6FD1E3-3CD2-E938-8373-2D66A604993B}"/>
              </a:ext>
            </a:extLst>
          </p:cNvPr>
          <p:cNvSpPr txBox="1">
            <a:spLocks/>
          </p:cNvSpPr>
          <p:nvPr/>
        </p:nvSpPr>
        <p:spPr>
          <a:xfrm>
            <a:off x="687004" y="398971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Website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35B2E4C-469E-9AA7-111D-E94023E4EDA5}"/>
              </a:ext>
            </a:extLst>
          </p:cNvPr>
          <p:cNvSpPr txBox="1">
            <a:spLocks/>
          </p:cNvSpPr>
          <p:nvPr/>
        </p:nvSpPr>
        <p:spPr>
          <a:xfrm>
            <a:off x="554407" y="822324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endParaRPr lang="en-US" sz="2400" kern="0" dirty="0">
              <a:solidFill>
                <a:srgbClr val="223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5DBF0E7-3045-0271-4C08-4D98259C0340}"/>
              </a:ext>
            </a:extLst>
          </p:cNvPr>
          <p:cNvGrpSpPr/>
          <p:nvPr/>
        </p:nvGrpSpPr>
        <p:grpSpPr>
          <a:xfrm>
            <a:off x="10386646" y="142682"/>
            <a:ext cx="1658816" cy="695518"/>
            <a:chOff x="10386646" y="218882"/>
            <a:chExt cx="1658816" cy="6955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D36D056-DD23-FA1E-DD83-696EEBC48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6F4EAFE1-4271-A10D-73EC-1077D6B3300D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81CFEB2-A1E9-4AA2-42DF-6258C23BA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46" y="1648772"/>
            <a:ext cx="9739707" cy="481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68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5FC3498-64B7-9D1F-ADF6-4BF9CC2E7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34" y="1012824"/>
            <a:ext cx="8668960" cy="580153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22504" y="131673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59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2504" y="29565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60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4">
            <a:extLst>
              <a:ext uri="{FF2B5EF4-FFF2-40B4-BE49-F238E27FC236}">
                <a16:creationId xmlns:a16="http://schemas.microsoft.com/office/drawing/2014/main" id="{1A8F1F15-1EBD-43AE-8DF8-14C149C1772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430124"/>
            <a:ext cx="908304" cy="7623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6FD1E3-3CD2-E938-8373-2D66A604993B}"/>
              </a:ext>
            </a:extLst>
          </p:cNvPr>
          <p:cNvSpPr txBox="1">
            <a:spLocks/>
          </p:cNvSpPr>
          <p:nvPr/>
        </p:nvSpPr>
        <p:spPr>
          <a:xfrm>
            <a:off x="687004" y="398971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Website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35B2E4C-469E-9AA7-111D-E94023E4EDA5}"/>
              </a:ext>
            </a:extLst>
          </p:cNvPr>
          <p:cNvSpPr txBox="1">
            <a:spLocks/>
          </p:cNvSpPr>
          <p:nvPr/>
        </p:nvSpPr>
        <p:spPr>
          <a:xfrm>
            <a:off x="554407" y="822324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endParaRPr lang="en-US" sz="2400" kern="0" dirty="0">
              <a:solidFill>
                <a:srgbClr val="223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5DBF0E7-3045-0271-4C08-4D98259C0340}"/>
              </a:ext>
            </a:extLst>
          </p:cNvPr>
          <p:cNvGrpSpPr/>
          <p:nvPr/>
        </p:nvGrpSpPr>
        <p:grpSpPr>
          <a:xfrm>
            <a:off x="10386646" y="142682"/>
            <a:ext cx="1658816" cy="695518"/>
            <a:chOff x="10386646" y="218882"/>
            <a:chExt cx="1658816" cy="6955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D36D056-DD23-FA1E-DD83-696EEBC48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6F4EAFE1-4271-A10D-73EC-1077D6B3300D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4057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22504" y="131673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59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2504" y="29565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60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4">
            <a:extLst>
              <a:ext uri="{FF2B5EF4-FFF2-40B4-BE49-F238E27FC236}">
                <a16:creationId xmlns:a16="http://schemas.microsoft.com/office/drawing/2014/main" id="{1A8F1F15-1EBD-43AE-8DF8-14C149C1772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430124"/>
            <a:ext cx="908304" cy="7623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6FD1E3-3CD2-E938-8373-2D66A604993B}"/>
              </a:ext>
            </a:extLst>
          </p:cNvPr>
          <p:cNvSpPr txBox="1">
            <a:spLocks/>
          </p:cNvSpPr>
          <p:nvPr/>
        </p:nvSpPr>
        <p:spPr>
          <a:xfrm>
            <a:off x="687004" y="398971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Website(Survey)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35B2E4C-469E-9AA7-111D-E94023E4EDA5}"/>
              </a:ext>
            </a:extLst>
          </p:cNvPr>
          <p:cNvSpPr txBox="1">
            <a:spLocks/>
          </p:cNvSpPr>
          <p:nvPr/>
        </p:nvSpPr>
        <p:spPr>
          <a:xfrm>
            <a:off x="554407" y="822324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endParaRPr lang="en-US" sz="2400" kern="0" dirty="0">
              <a:solidFill>
                <a:srgbClr val="223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5DBF0E7-3045-0271-4C08-4D98259C0340}"/>
              </a:ext>
            </a:extLst>
          </p:cNvPr>
          <p:cNvGrpSpPr/>
          <p:nvPr/>
        </p:nvGrpSpPr>
        <p:grpSpPr>
          <a:xfrm>
            <a:off x="10386646" y="142682"/>
            <a:ext cx="1658816" cy="695518"/>
            <a:chOff x="10386646" y="218882"/>
            <a:chExt cx="1658816" cy="6955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D36D056-DD23-FA1E-DD83-696EEBC48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6F4EAFE1-4271-A10D-73EC-1077D6B3300D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05B8DC27-C77A-781C-55F0-33ED3DA35098}"/>
              </a:ext>
            </a:extLst>
          </p:cNvPr>
          <p:cNvSpPr txBox="1">
            <a:spLocks/>
          </p:cNvSpPr>
          <p:nvPr/>
        </p:nvSpPr>
        <p:spPr>
          <a:xfrm>
            <a:off x="1464364" y="5725457"/>
            <a:ext cx="3892098" cy="15096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kern="0" dirty="0">
                <a:solidFill>
                  <a:srgbClr val="22303B"/>
                </a:solidFill>
                <a:latin typeface="+mn-ea"/>
                <a:ea typeface="+mn-ea"/>
              </a:rPr>
              <a:t>Want</a:t>
            </a:r>
            <a:r>
              <a:rPr lang="ko-KR" altLang="en-US" sz="2000" b="1" kern="0" dirty="0">
                <a:solidFill>
                  <a:srgbClr val="22303B"/>
                </a:solidFill>
                <a:latin typeface="+mn-ea"/>
                <a:ea typeface="+mn-ea"/>
              </a:rPr>
              <a:t> </a:t>
            </a:r>
            <a:r>
              <a:rPr lang="en-US" altLang="ko-KR" sz="2000" b="1" kern="0" dirty="0">
                <a:solidFill>
                  <a:srgbClr val="22303B"/>
                </a:solidFill>
                <a:latin typeface="+mn-ea"/>
                <a:ea typeface="+mn-ea"/>
              </a:rPr>
              <a:t>to purchase this service?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FA24F8D-6E32-0D79-229A-508130C09918}"/>
              </a:ext>
            </a:extLst>
          </p:cNvPr>
          <p:cNvSpPr txBox="1">
            <a:spLocks/>
          </p:cNvSpPr>
          <p:nvPr/>
        </p:nvSpPr>
        <p:spPr>
          <a:xfrm>
            <a:off x="6912532" y="5725457"/>
            <a:ext cx="3984377" cy="15096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kern="0" dirty="0">
                <a:solidFill>
                  <a:srgbClr val="22303B"/>
                </a:solidFill>
                <a:latin typeface="+mn-ea"/>
                <a:ea typeface="+mn-ea"/>
              </a:rPr>
              <a:t>Do you think the price of the service is reasonable?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6A723210-C78D-F5A7-339F-6709BD459F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6089750"/>
              </p:ext>
            </p:extLst>
          </p:nvPr>
        </p:nvGraphicFramePr>
        <p:xfrm>
          <a:off x="838200" y="1589662"/>
          <a:ext cx="5025993" cy="4080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D90D44AD-A425-4760-C700-2D27172916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414034"/>
              </p:ext>
            </p:extLst>
          </p:nvPr>
        </p:nvGraphicFramePr>
        <p:xfrm>
          <a:off x="6327809" y="1589662"/>
          <a:ext cx="5025993" cy="4080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74974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3">
            <a:extLst>
              <a:ext uri="{FF2B5EF4-FFF2-40B4-BE49-F238E27FC236}">
                <a16:creationId xmlns:a16="http://schemas.microsoft.com/office/drawing/2014/main" id="{E887616B-8A1B-B588-DAB6-99E4B6C51C8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914400"/>
            <a:ext cx="6781800" cy="10367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39750A2-8450-6F42-AE96-8F8986CF3FB1}"/>
              </a:ext>
            </a:extLst>
          </p:cNvPr>
          <p:cNvSpPr txBox="1">
            <a:spLocks/>
          </p:cNvSpPr>
          <p:nvPr/>
        </p:nvSpPr>
        <p:spPr>
          <a:xfrm>
            <a:off x="3886200" y="990600"/>
            <a:ext cx="5943600" cy="18288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kern="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OUR PROCESS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9BC5F2-5F61-1837-7F19-29A352C7D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590800"/>
            <a:ext cx="3642397" cy="364239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A6F3C2-AD92-D630-829D-6A875F302397}"/>
              </a:ext>
            </a:extLst>
          </p:cNvPr>
          <p:cNvGrpSpPr/>
          <p:nvPr/>
        </p:nvGrpSpPr>
        <p:grpSpPr>
          <a:xfrm>
            <a:off x="10386646" y="142682"/>
            <a:ext cx="1658816" cy="695518"/>
            <a:chOff x="10386646" y="218882"/>
            <a:chExt cx="1658816" cy="6955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ABE8C52-1FB3-A81E-D494-3FF52F4AE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84E19B41-1C62-5E6B-B3C9-381C70B041E6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581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12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2608" y="2824937"/>
            <a:ext cx="4434459" cy="76230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023359" y="3663683"/>
            <a:ext cx="4140200" cy="476884"/>
            <a:chOff x="4023359" y="3663683"/>
            <a:chExt cx="4140200" cy="47688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3359" y="3663683"/>
              <a:ext cx="4139945" cy="4762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5561" y="3740531"/>
              <a:ext cx="1682876" cy="33528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3DC101-CF34-3376-3652-BB77BD7FE2E9}"/>
              </a:ext>
            </a:extLst>
          </p:cNvPr>
          <p:cNvGrpSpPr/>
          <p:nvPr/>
        </p:nvGrpSpPr>
        <p:grpSpPr>
          <a:xfrm>
            <a:off x="10386646" y="152400"/>
            <a:ext cx="1658816" cy="695518"/>
            <a:chOff x="10386646" y="218882"/>
            <a:chExt cx="1658816" cy="6955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D7170F2-DA97-910E-D79C-D144ED386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948AD131-0087-5B12-56AB-7B528C162F9F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595" y="447497"/>
            <a:ext cx="780288" cy="76230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22504" y="131673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59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2504" y="29565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60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7BB42AF0-3E76-4887-85BC-07B1796EEBD5}"/>
              </a:ext>
            </a:extLst>
          </p:cNvPr>
          <p:cNvSpPr txBox="1">
            <a:spLocks/>
          </p:cNvSpPr>
          <p:nvPr/>
        </p:nvSpPr>
        <p:spPr>
          <a:xfrm>
            <a:off x="651532" y="5282605"/>
            <a:ext cx="2187933" cy="77811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Thomas</a:t>
            </a:r>
          </a:p>
          <a:p>
            <a:pPr algn="ctr"/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(Tae-Un, Lee)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B66100-74D3-9A53-A905-4B7159C61FA4}"/>
              </a:ext>
            </a:extLst>
          </p:cNvPr>
          <p:cNvSpPr txBox="1">
            <a:spLocks/>
          </p:cNvSpPr>
          <p:nvPr/>
        </p:nvSpPr>
        <p:spPr>
          <a:xfrm>
            <a:off x="533400" y="416276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Team Members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83C7AF-DD12-35A4-9225-F138374DA477}"/>
              </a:ext>
            </a:extLst>
          </p:cNvPr>
          <p:cNvGrpSpPr/>
          <p:nvPr/>
        </p:nvGrpSpPr>
        <p:grpSpPr>
          <a:xfrm>
            <a:off x="10386646" y="142682"/>
            <a:ext cx="1658816" cy="695518"/>
            <a:chOff x="10386646" y="218882"/>
            <a:chExt cx="1658816" cy="69551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7E9E20A-079A-A194-DAAC-F44A1D446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42E0FDA1-5F5F-44BE-0A57-2E3C727EB6F3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  <p:pic>
        <p:nvPicPr>
          <p:cNvPr id="13" name="그림 12" descr="사람, 정장, 의류, 남자이(가) 표시된 사진&#10;&#10;자동 생성된 설명">
            <a:extLst>
              <a:ext uri="{FF2B5EF4-FFF2-40B4-BE49-F238E27FC236}">
                <a16:creationId xmlns:a16="http://schemas.microsoft.com/office/drawing/2014/main" id="{CF8AEBBE-EED5-512E-0ADA-3A01C3BA3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32" y="2019823"/>
            <a:ext cx="2187933" cy="2818354"/>
          </a:xfrm>
          <a:prstGeom prst="rect">
            <a:avLst/>
          </a:prstGeom>
        </p:spPr>
      </p:pic>
      <p:pic>
        <p:nvPicPr>
          <p:cNvPr id="19" name="그림 18" descr="의류, 가발이(가) 표시된 사진&#10;&#10;자동 생성된 설명">
            <a:extLst>
              <a:ext uri="{FF2B5EF4-FFF2-40B4-BE49-F238E27FC236}">
                <a16:creationId xmlns:a16="http://schemas.microsoft.com/office/drawing/2014/main" id="{1CE612F0-8FE8-F494-7E08-30DA8C407D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8"/>
          <a:stretch/>
        </p:blipFill>
        <p:spPr>
          <a:xfrm>
            <a:off x="6380127" y="2019823"/>
            <a:ext cx="2187933" cy="281835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7A02832-0FB5-7CE2-A958-3BD41CEFA40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2" r="9638"/>
          <a:stretch/>
        </p:blipFill>
        <p:spPr>
          <a:xfrm>
            <a:off x="9242067" y="2019823"/>
            <a:ext cx="2187933" cy="2861940"/>
          </a:xfrm>
          <a:prstGeom prst="rect">
            <a:avLst/>
          </a:prstGeom>
        </p:spPr>
      </p:pic>
      <p:pic>
        <p:nvPicPr>
          <p:cNvPr id="30" name="그림 29" descr="사람, 가장이(가) 표시된 사진&#10;&#10;자동 생성된 설명">
            <a:extLst>
              <a:ext uri="{FF2B5EF4-FFF2-40B4-BE49-F238E27FC236}">
                <a16:creationId xmlns:a16="http://schemas.microsoft.com/office/drawing/2014/main" id="{FFB94E31-933E-F863-8DC7-56B7B36BCF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472" y="2019823"/>
            <a:ext cx="2192648" cy="2818354"/>
          </a:xfrm>
          <a:prstGeom prst="rect">
            <a:avLst/>
          </a:prstGeom>
        </p:spPr>
      </p:pic>
      <p:sp>
        <p:nvSpPr>
          <p:cNvPr id="33" name="제목 1">
            <a:extLst>
              <a:ext uri="{FF2B5EF4-FFF2-40B4-BE49-F238E27FC236}">
                <a16:creationId xmlns:a16="http://schemas.microsoft.com/office/drawing/2014/main" id="{94788E65-9C0C-F0EF-88CB-603AABCDFA1A}"/>
              </a:ext>
            </a:extLst>
          </p:cNvPr>
          <p:cNvSpPr txBox="1">
            <a:spLocks/>
          </p:cNvSpPr>
          <p:nvPr/>
        </p:nvSpPr>
        <p:spPr>
          <a:xfrm>
            <a:off x="3200400" y="5282605"/>
            <a:ext cx="2819400" cy="77811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Young</a:t>
            </a:r>
          </a:p>
          <a:p>
            <a:pPr algn="ctr"/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(Yeong-Chan, Choi)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4860A702-E0B2-6B87-5310-74EE8766549C}"/>
              </a:ext>
            </a:extLst>
          </p:cNvPr>
          <p:cNvSpPr txBox="1">
            <a:spLocks/>
          </p:cNvSpPr>
          <p:nvPr/>
        </p:nvSpPr>
        <p:spPr>
          <a:xfrm>
            <a:off x="6172202" y="5282604"/>
            <a:ext cx="2666997" cy="77811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Angela</a:t>
            </a:r>
          </a:p>
          <a:p>
            <a:pPr algn="ctr"/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(Ji-Hyeon, Park)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C98C8E9E-A4CB-CC43-01AD-22C301567367}"/>
              </a:ext>
            </a:extLst>
          </p:cNvPr>
          <p:cNvSpPr txBox="1">
            <a:spLocks/>
          </p:cNvSpPr>
          <p:nvPr/>
        </p:nvSpPr>
        <p:spPr>
          <a:xfrm>
            <a:off x="9246782" y="5282603"/>
            <a:ext cx="2187933" cy="77811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James</a:t>
            </a:r>
          </a:p>
          <a:p>
            <a:pPr algn="ctr"/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(Min-Jun, Choi)</a:t>
            </a:r>
          </a:p>
        </p:txBody>
      </p:sp>
    </p:spTree>
    <p:extLst>
      <p:ext uri="{BB962C8B-B14F-4D97-AF65-F5344CB8AC3E}">
        <p14:creationId xmlns:p14="http://schemas.microsoft.com/office/powerpoint/2010/main" val="2150526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345" y="113374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85096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63" y="447497"/>
            <a:ext cx="890625" cy="76230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22504" y="131673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59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2504" y="29565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60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DAC7963-E486-22B7-6B93-97C68F99A07A}"/>
              </a:ext>
            </a:extLst>
          </p:cNvPr>
          <p:cNvSpPr txBox="1">
            <a:spLocks/>
          </p:cNvSpPr>
          <p:nvPr/>
        </p:nvSpPr>
        <p:spPr>
          <a:xfrm>
            <a:off x="533400" y="416276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Annotate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5E8A80E-08B1-95D6-63CB-E0B8BFA95F04}"/>
              </a:ext>
            </a:extLst>
          </p:cNvPr>
          <p:cNvSpPr txBox="1">
            <a:spLocks/>
          </p:cNvSpPr>
          <p:nvPr/>
        </p:nvSpPr>
        <p:spPr>
          <a:xfrm>
            <a:off x="554407" y="822324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With </a:t>
            </a:r>
            <a:r>
              <a:rPr lang="en-US" sz="2400" kern="0" dirty="0" err="1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Doccano</a:t>
            </a:r>
            <a:endParaRPr lang="en-US" sz="2400" kern="0" dirty="0">
              <a:solidFill>
                <a:srgbClr val="223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9F3837-6735-24D6-8B0B-A56ED35371DB}"/>
              </a:ext>
            </a:extLst>
          </p:cNvPr>
          <p:cNvGrpSpPr/>
          <p:nvPr/>
        </p:nvGrpSpPr>
        <p:grpSpPr>
          <a:xfrm>
            <a:off x="10386646" y="142682"/>
            <a:ext cx="1658816" cy="695518"/>
            <a:chOff x="10386646" y="218882"/>
            <a:chExt cx="1658816" cy="69551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9EDE11C-2F7E-3679-FAD5-E450E8DD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CE7FB0B3-41DF-E59A-F922-C718C9267546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D313712-A4E3-4FA8-1AFB-1C562D233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15" y="1524000"/>
            <a:ext cx="5267106" cy="420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EAFCAD-C939-EC01-08E3-4FB5CA151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09800"/>
            <a:ext cx="5722620" cy="29108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E4BBA290-F13D-491C-82FF-4E19C3365D39}"/>
              </a:ext>
            </a:extLst>
          </p:cNvPr>
          <p:cNvSpPr txBox="1">
            <a:spLocks/>
          </p:cNvSpPr>
          <p:nvPr/>
        </p:nvSpPr>
        <p:spPr>
          <a:xfrm>
            <a:off x="1241911" y="5867400"/>
            <a:ext cx="3892098" cy="15096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kern="0" dirty="0">
                <a:solidFill>
                  <a:srgbClr val="22303B"/>
                </a:solidFill>
                <a:latin typeface="+mn-ea"/>
                <a:ea typeface="+mn-ea"/>
              </a:rPr>
              <a:t>Example of </a:t>
            </a:r>
          </a:p>
          <a:p>
            <a:pPr algn="ctr"/>
            <a:r>
              <a:rPr lang="en-US" altLang="ko-KR" sz="2000" b="1" kern="0" dirty="0">
                <a:solidFill>
                  <a:srgbClr val="22303B"/>
                </a:solidFill>
                <a:latin typeface="+mn-ea"/>
                <a:ea typeface="+mn-ea"/>
              </a:rPr>
              <a:t>annotated resume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9820F55C-4D19-B39A-8F4F-0CC0142635AB}"/>
              </a:ext>
            </a:extLst>
          </p:cNvPr>
          <p:cNvSpPr txBox="1">
            <a:spLocks/>
          </p:cNvSpPr>
          <p:nvPr/>
        </p:nvSpPr>
        <p:spPr>
          <a:xfrm>
            <a:off x="7057993" y="5867400"/>
            <a:ext cx="3984377" cy="15096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kern="0" dirty="0">
                <a:solidFill>
                  <a:srgbClr val="22303B"/>
                </a:solidFill>
                <a:latin typeface="+mn-ea"/>
                <a:ea typeface="+mn-ea"/>
              </a:rPr>
              <a:t>Example of </a:t>
            </a:r>
          </a:p>
          <a:p>
            <a:pPr algn="ctr"/>
            <a:r>
              <a:rPr lang="en-US" altLang="ko-KR" sz="2000" b="1" kern="0" dirty="0">
                <a:solidFill>
                  <a:srgbClr val="22303B"/>
                </a:solidFill>
                <a:latin typeface="+mn-ea"/>
                <a:ea typeface="+mn-ea"/>
              </a:rPr>
              <a:t>Annotated job description</a:t>
            </a:r>
          </a:p>
        </p:txBody>
      </p:sp>
    </p:spTree>
    <p:extLst>
      <p:ext uri="{BB962C8B-B14F-4D97-AF65-F5344CB8AC3E}">
        <p14:creationId xmlns:p14="http://schemas.microsoft.com/office/powerpoint/2010/main" val="1217047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068" y="447497"/>
            <a:ext cx="908304" cy="76230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22503" y="131673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59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2504" y="29565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60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65F184-2C77-65E3-1E21-97BBFA47BFEC}"/>
              </a:ext>
            </a:extLst>
          </p:cNvPr>
          <p:cNvSpPr txBox="1">
            <a:spLocks/>
          </p:cNvSpPr>
          <p:nvPr/>
        </p:nvSpPr>
        <p:spPr>
          <a:xfrm>
            <a:off x="533400" y="416276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Training AI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FB24AF0-3BC7-C6F4-8B65-CBAF0273589C}"/>
              </a:ext>
            </a:extLst>
          </p:cNvPr>
          <p:cNvSpPr txBox="1">
            <a:spLocks/>
          </p:cNvSpPr>
          <p:nvPr/>
        </p:nvSpPr>
        <p:spPr>
          <a:xfrm>
            <a:off x="554407" y="822324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With Spacy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A87B89B-285F-2A7C-09B0-0E5C37D9EE1D}"/>
              </a:ext>
            </a:extLst>
          </p:cNvPr>
          <p:cNvGrpSpPr/>
          <p:nvPr/>
        </p:nvGrpSpPr>
        <p:grpSpPr>
          <a:xfrm>
            <a:off x="10386646" y="142682"/>
            <a:ext cx="1658816" cy="695518"/>
            <a:chOff x="10386646" y="218882"/>
            <a:chExt cx="1658816" cy="69551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3F5D8FA-7C68-D229-2A4B-807F39121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E34762A8-1E88-AD95-DBD9-495047213032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448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object 5"/>
          <p:cNvPicPr/>
          <p:nvPr/>
        </p:nvPicPr>
        <p:blipFill>
          <a:blip r:embed="rId2"/>
          <a:stretch/>
        </p:blipFill>
        <p:spPr>
          <a:xfrm>
            <a:off x="160000" y="447142"/>
            <a:ext cx="926938" cy="761926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222261" y="1316608"/>
            <a:ext cx="1757219" cy="10014"/>
          </a:xfrm>
          <a:custGeom>
            <a:avLst/>
            <a:gdLst/>
            <a:ahLst/>
            <a:cxnLst/>
            <a:rect l="l" t="t" r="r" b="b"/>
            <a:pathLst>
              <a:path w="1757680" h="10159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noFill/>
          <a:ln w="18360">
            <a:solidFill>
              <a:srgbClr val="1DB59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2"/>
          <p:cNvSpPr/>
          <p:nvPr/>
        </p:nvSpPr>
        <p:spPr>
          <a:xfrm>
            <a:off x="222261" y="295192"/>
            <a:ext cx="1757219" cy="10014"/>
          </a:xfrm>
          <a:custGeom>
            <a:avLst/>
            <a:gdLst/>
            <a:ahLst/>
            <a:cxnLst/>
            <a:rect l="l" t="t" r="r" b="b"/>
            <a:pathLst>
              <a:path w="1757680" h="10160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noFill/>
          <a:ln w="18360">
            <a:solidFill>
              <a:srgbClr val="1DB59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3A780C-E2F9-4FD9-862E-F6C2000877C5}"/>
              </a:ext>
            </a:extLst>
          </p:cNvPr>
          <p:cNvSpPr txBox="1">
            <a:spLocks/>
          </p:cNvSpPr>
          <p:nvPr/>
        </p:nvSpPr>
        <p:spPr>
          <a:xfrm>
            <a:off x="533400" y="416276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Summary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C978B9B-CAC1-6296-76EF-2EC977EADC8B}"/>
              </a:ext>
            </a:extLst>
          </p:cNvPr>
          <p:cNvSpPr txBox="1">
            <a:spLocks/>
          </p:cNvSpPr>
          <p:nvPr/>
        </p:nvSpPr>
        <p:spPr>
          <a:xfrm>
            <a:off x="554407" y="822324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With SRS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359CE47-F346-E926-1A7C-5AAF1B67A305}"/>
              </a:ext>
            </a:extLst>
          </p:cNvPr>
          <p:cNvGrpSpPr/>
          <p:nvPr/>
        </p:nvGrpSpPr>
        <p:grpSpPr>
          <a:xfrm>
            <a:off x="10386646" y="142682"/>
            <a:ext cx="1658816" cy="695518"/>
            <a:chOff x="10386646" y="218882"/>
            <a:chExt cx="1658816" cy="6955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DD68E9E-B185-74F2-9FC1-9FBD8A2BE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C68B95F-FCE7-B797-A611-19B5337F277E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object 4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447497"/>
            <a:ext cx="554736" cy="762304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222504" y="131673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59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2504" y="29565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60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제목 1">
            <a:extLst>
              <a:ext uri="{FF2B5EF4-FFF2-40B4-BE49-F238E27FC236}">
                <a16:creationId xmlns:a16="http://schemas.microsoft.com/office/drawing/2014/main" id="{71A85A84-7ABF-47AF-8EF3-949AEE3D609D}"/>
              </a:ext>
            </a:extLst>
          </p:cNvPr>
          <p:cNvSpPr txBox="1">
            <a:spLocks/>
          </p:cNvSpPr>
          <p:nvPr/>
        </p:nvSpPr>
        <p:spPr>
          <a:xfrm>
            <a:off x="533400" y="416276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Making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751F5BFB-E971-4C7A-BD21-B0DC7F900DBC}"/>
              </a:ext>
            </a:extLst>
          </p:cNvPr>
          <p:cNvSpPr txBox="1">
            <a:spLocks/>
          </p:cNvSpPr>
          <p:nvPr/>
        </p:nvSpPr>
        <p:spPr>
          <a:xfrm>
            <a:off x="554407" y="822324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Base Operations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7C0BC8-67A2-83A2-E8D0-BCF7CA05D331}"/>
              </a:ext>
            </a:extLst>
          </p:cNvPr>
          <p:cNvGrpSpPr/>
          <p:nvPr/>
        </p:nvGrpSpPr>
        <p:grpSpPr>
          <a:xfrm>
            <a:off x="10386646" y="142682"/>
            <a:ext cx="1658816" cy="695518"/>
            <a:chOff x="10386646" y="218882"/>
            <a:chExt cx="1658816" cy="69551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71D4948-1B84-4F5E-98CD-A6D75BD6A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E9B7E505-D995-D759-705B-CCB1C3A65FD1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3908C058-34AA-FFE2-10BA-1C9328E5F9E5}"/>
              </a:ext>
            </a:extLst>
          </p:cNvPr>
          <p:cNvSpPr txBox="1">
            <a:spLocks/>
          </p:cNvSpPr>
          <p:nvPr/>
        </p:nvSpPr>
        <p:spPr>
          <a:xfrm>
            <a:off x="298902" y="4657401"/>
            <a:ext cx="3892098" cy="15096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kern="0" dirty="0">
                <a:solidFill>
                  <a:srgbClr val="22303B"/>
                </a:solidFill>
                <a:latin typeface="+mn-ea"/>
                <a:ea typeface="+mn-ea"/>
              </a:rPr>
              <a:t>Team Making</a:t>
            </a:r>
          </a:p>
          <a:p>
            <a:pPr algn="ctr"/>
            <a:r>
              <a:rPr lang="en-US" sz="2000" b="1" kern="0" dirty="0">
                <a:solidFill>
                  <a:srgbClr val="22303B"/>
                </a:solidFill>
                <a:latin typeface="+mn-ea"/>
                <a:ea typeface="+mn-ea"/>
              </a:rPr>
              <a:t>Topic : AI Resume Builder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2EB3D28-A209-3B66-D827-4688100A3027}"/>
              </a:ext>
            </a:extLst>
          </p:cNvPr>
          <p:cNvSpPr txBox="1">
            <a:spLocks/>
          </p:cNvSpPr>
          <p:nvPr/>
        </p:nvSpPr>
        <p:spPr>
          <a:xfrm>
            <a:off x="4038600" y="4662542"/>
            <a:ext cx="3984377" cy="15096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kern="0" dirty="0">
                <a:solidFill>
                  <a:srgbClr val="22303B"/>
                </a:solidFill>
                <a:latin typeface="+mn-ea"/>
                <a:ea typeface="+mn-ea"/>
              </a:rPr>
              <a:t>Install WordPress</a:t>
            </a:r>
          </a:p>
          <a:p>
            <a:pPr algn="ctr"/>
            <a:r>
              <a:rPr lang="en-US" sz="2000" b="1" kern="0" dirty="0">
                <a:solidFill>
                  <a:srgbClr val="22303B"/>
                </a:solidFill>
                <a:latin typeface="+mn-ea"/>
                <a:ea typeface="+mn-ea"/>
              </a:rPr>
              <a:t>To make Website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9421F98-9334-08F0-7E3E-13E2087DAB88}"/>
              </a:ext>
            </a:extLst>
          </p:cNvPr>
          <p:cNvSpPr txBox="1">
            <a:spLocks/>
          </p:cNvSpPr>
          <p:nvPr/>
        </p:nvSpPr>
        <p:spPr>
          <a:xfrm>
            <a:off x="7924800" y="4657401"/>
            <a:ext cx="3984377" cy="15096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kern="0" dirty="0">
                <a:solidFill>
                  <a:srgbClr val="22303B"/>
                </a:solidFill>
                <a:latin typeface="+mn-ea"/>
                <a:ea typeface="+mn-ea"/>
              </a:rPr>
              <a:t>Create Persona</a:t>
            </a:r>
          </a:p>
          <a:p>
            <a:pPr algn="ctr"/>
            <a:r>
              <a:rPr lang="en-US" sz="2000" b="1" kern="0" dirty="0">
                <a:solidFill>
                  <a:srgbClr val="22303B"/>
                </a:solidFill>
                <a:latin typeface="+mn-ea"/>
                <a:ea typeface="+mn-ea"/>
              </a:rPr>
              <a:t>To empathize with users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503480C-3DA2-3388-15EE-6563D1651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24" y="1952675"/>
            <a:ext cx="2438247" cy="243824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99646EF-D9E8-F628-7098-36EFC11C5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57" y="1834120"/>
            <a:ext cx="2590495" cy="259049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7B4AE3C-F15C-317C-94C7-C2A3466F0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8343" y="1681567"/>
            <a:ext cx="315067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5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222504" y="131673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59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2504" y="29565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60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5">
            <a:extLst>
              <a:ext uri="{FF2B5EF4-FFF2-40B4-BE49-F238E27FC236}">
                <a16:creationId xmlns:a16="http://schemas.microsoft.com/office/drawing/2014/main" id="{75BB4098-B648-473B-8FFD-53ECFE9543C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307" y="447497"/>
            <a:ext cx="847953" cy="762304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B4516820-9A93-3351-0962-E8329026A87A}"/>
              </a:ext>
            </a:extLst>
          </p:cNvPr>
          <p:cNvSpPr txBox="1">
            <a:spLocks/>
          </p:cNvSpPr>
          <p:nvPr/>
        </p:nvSpPr>
        <p:spPr>
          <a:xfrm>
            <a:off x="533400" y="416276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Data Research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B9581A6-6112-8952-142B-99A1B74B31EF}"/>
              </a:ext>
            </a:extLst>
          </p:cNvPr>
          <p:cNvSpPr txBox="1">
            <a:spLocks/>
          </p:cNvSpPr>
          <p:nvPr/>
        </p:nvSpPr>
        <p:spPr>
          <a:xfrm>
            <a:off x="554407" y="822324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Making BMI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0E9AC6-6E38-F2E6-C48C-72D4BDF4FFBA}"/>
              </a:ext>
            </a:extLst>
          </p:cNvPr>
          <p:cNvGrpSpPr/>
          <p:nvPr/>
        </p:nvGrpSpPr>
        <p:grpSpPr>
          <a:xfrm>
            <a:off x="10386646" y="142682"/>
            <a:ext cx="1658816" cy="695518"/>
            <a:chOff x="10386646" y="218882"/>
            <a:chExt cx="1658816" cy="69551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C138896-3E7C-DC64-9EA3-E523094B2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84FED528-3D98-CA6F-3118-973145BB535F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242E160B-C309-B3C8-F794-6A08753F523C}"/>
              </a:ext>
            </a:extLst>
          </p:cNvPr>
          <p:cNvSpPr txBox="1">
            <a:spLocks/>
          </p:cNvSpPr>
          <p:nvPr/>
        </p:nvSpPr>
        <p:spPr>
          <a:xfrm>
            <a:off x="60470" y="5274985"/>
            <a:ext cx="3892098" cy="15096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kern="0" dirty="0">
                <a:solidFill>
                  <a:srgbClr val="22303B"/>
                </a:solidFill>
                <a:latin typeface="+mn-ea"/>
                <a:ea typeface="+mn-ea"/>
              </a:rPr>
              <a:t>Create a dataset</a:t>
            </a:r>
          </a:p>
          <a:p>
            <a:pPr algn="ctr"/>
            <a:r>
              <a:rPr lang="en-US" sz="2000" b="1" kern="0" dirty="0">
                <a:solidFill>
                  <a:srgbClr val="22303B"/>
                </a:solidFill>
                <a:latin typeface="+mn-ea"/>
                <a:ea typeface="+mn-ea"/>
              </a:rPr>
              <a:t>50 Resumes,</a:t>
            </a:r>
          </a:p>
          <a:p>
            <a:pPr algn="ctr"/>
            <a:r>
              <a:rPr lang="en-US" sz="2000" b="1" kern="0" dirty="0">
                <a:solidFill>
                  <a:srgbClr val="22303B"/>
                </a:solidFill>
                <a:latin typeface="+mn-ea"/>
                <a:ea typeface="+mn-ea"/>
              </a:rPr>
              <a:t>50 Job Descriptions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A46FEEF-C660-FC6B-8DBA-205D57C024DD}"/>
              </a:ext>
            </a:extLst>
          </p:cNvPr>
          <p:cNvSpPr txBox="1">
            <a:spLocks/>
          </p:cNvSpPr>
          <p:nvPr/>
        </p:nvSpPr>
        <p:spPr>
          <a:xfrm>
            <a:off x="4026361" y="5280847"/>
            <a:ext cx="3984377" cy="15096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kern="0" dirty="0">
                <a:solidFill>
                  <a:srgbClr val="22303B"/>
                </a:solidFill>
                <a:latin typeface="+mn-ea"/>
                <a:ea typeface="+mn-ea"/>
              </a:rPr>
              <a:t>Research existing service</a:t>
            </a:r>
          </a:p>
          <a:p>
            <a:pPr algn="ctr"/>
            <a:r>
              <a:rPr lang="en-US" sz="2000" b="1" kern="0">
                <a:solidFill>
                  <a:srgbClr val="22303B"/>
                </a:solidFill>
                <a:latin typeface="+mn-ea"/>
                <a:ea typeface="+mn-ea"/>
              </a:rPr>
              <a:t>For market research</a:t>
            </a:r>
            <a:endParaRPr lang="en-US" sz="2000" b="1" kern="0" dirty="0">
              <a:solidFill>
                <a:srgbClr val="22303B"/>
              </a:solidFill>
              <a:latin typeface="+mn-ea"/>
              <a:ea typeface="+mn-ea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E70462A-5B4C-BBFA-72F8-4173E7ABE6D9}"/>
              </a:ext>
            </a:extLst>
          </p:cNvPr>
          <p:cNvSpPr txBox="1">
            <a:spLocks/>
          </p:cNvSpPr>
          <p:nvPr/>
        </p:nvSpPr>
        <p:spPr>
          <a:xfrm>
            <a:off x="8084531" y="5274985"/>
            <a:ext cx="3984377" cy="15096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kern="0" dirty="0">
                <a:solidFill>
                  <a:srgbClr val="22303B"/>
                </a:solidFill>
                <a:latin typeface="+mn-ea"/>
                <a:ea typeface="+mn-ea"/>
              </a:rPr>
              <a:t>Make BMI</a:t>
            </a:r>
            <a:endParaRPr lang="en-US" sz="2000" b="1" kern="0" dirty="0">
              <a:solidFill>
                <a:srgbClr val="22303B"/>
              </a:solidFill>
              <a:latin typeface="+mn-ea"/>
              <a:ea typeface="+mn-ea"/>
            </a:endParaRPr>
          </a:p>
        </p:txBody>
      </p:sp>
      <p:pic>
        <p:nvPicPr>
          <p:cNvPr id="1026" name="Picture 2" descr="Commercial Director Resume example">
            <a:extLst>
              <a:ext uri="{FF2B5EF4-FFF2-40B4-BE49-F238E27FC236}">
                <a16:creationId xmlns:a16="http://schemas.microsoft.com/office/drawing/2014/main" id="{36BC0667-FD1A-7D29-785D-A3A72EC9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96" y="1668509"/>
            <a:ext cx="2400375" cy="339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6204B76-F1F3-94C5-23CF-42BC83432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952" y="2002895"/>
            <a:ext cx="4600119" cy="2852209"/>
          </a:xfrm>
          <a:prstGeom prst="rect">
            <a:avLst/>
          </a:prstGeom>
        </p:spPr>
      </p:pic>
      <p:pic>
        <p:nvPicPr>
          <p:cNvPr id="1028" name="Picture 4" descr="business model canvas outline icon">
            <a:extLst>
              <a:ext uri="{FF2B5EF4-FFF2-40B4-BE49-F238E27FC236}">
                <a16:creationId xmlns:a16="http://schemas.microsoft.com/office/drawing/2014/main" id="{83D231D1-2055-F6D9-2655-681C36FAF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807105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71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22504" y="131673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59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2504" y="29565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60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4">
            <a:extLst>
              <a:ext uri="{FF2B5EF4-FFF2-40B4-BE49-F238E27FC236}">
                <a16:creationId xmlns:a16="http://schemas.microsoft.com/office/drawing/2014/main" id="{1A8F1F15-1EBD-43AE-8DF8-14C149C1772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430124"/>
            <a:ext cx="908304" cy="762304"/>
          </a:xfrm>
          <a:prstGeom prst="rect">
            <a:avLst/>
          </a:prstGeom>
        </p:spPr>
      </p:pic>
      <p:sp>
        <p:nvSpPr>
          <p:cNvPr id="49" name="제목 1">
            <a:extLst>
              <a:ext uri="{FF2B5EF4-FFF2-40B4-BE49-F238E27FC236}">
                <a16:creationId xmlns:a16="http://schemas.microsoft.com/office/drawing/2014/main" id="{9BFA1C68-D61C-413F-9BEA-3BBDCB229A3F}"/>
              </a:ext>
            </a:extLst>
          </p:cNvPr>
          <p:cNvSpPr txBox="1">
            <a:spLocks/>
          </p:cNvSpPr>
          <p:nvPr/>
        </p:nvSpPr>
        <p:spPr>
          <a:xfrm>
            <a:off x="298902" y="4657401"/>
            <a:ext cx="3892098" cy="15096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b="1" kern="0" dirty="0">
              <a:solidFill>
                <a:srgbClr val="22303B"/>
              </a:solidFill>
              <a:latin typeface="+mn-ea"/>
              <a:ea typeface="+mn-ea"/>
            </a:endParaRP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B497BDF4-B3ED-4CF6-8C1B-6EFA1C8DC382}"/>
              </a:ext>
            </a:extLst>
          </p:cNvPr>
          <p:cNvSpPr txBox="1">
            <a:spLocks/>
          </p:cNvSpPr>
          <p:nvPr/>
        </p:nvSpPr>
        <p:spPr>
          <a:xfrm>
            <a:off x="4321423" y="4662542"/>
            <a:ext cx="3984377" cy="15096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b="1" kern="0" dirty="0">
              <a:solidFill>
                <a:srgbClr val="22303B"/>
              </a:solidFill>
              <a:latin typeface="+mn-ea"/>
              <a:ea typeface="+mn-ea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170D67CE-6B4F-41EB-9426-9E9ECC067140}"/>
              </a:ext>
            </a:extLst>
          </p:cNvPr>
          <p:cNvSpPr txBox="1">
            <a:spLocks/>
          </p:cNvSpPr>
          <p:nvPr/>
        </p:nvSpPr>
        <p:spPr>
          <a:xfrm>
            <a:off x="8065785" y="4657401"/>
            <a:ext cx="3984377" cy="15096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b="1" kern="0" dirty="0">
              <a:solidFill>
                <a:srgbClr val="22303B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6FD1E3-3CD2-E938-8373-2D66A604993B}"/>
              </a:ext>
            </a:extLst>
          </p:cNvPr>
          <p:cNvSpPr txBox="1">
            <a:spLocks/>
          </p:cNvSpPr>
          <p:nvPr/>
        </p:nvSpPr>
        <p:spPr>
          <a:xfrm>
            <a:off x="533400" y="416276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Annotate, Wireframe, Website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35B2E4C-469E-9AA7-111D-E94023E4EDA5}"/>
              </a:ext>
            </a:extLst>
          </p:cNvPr>
          <p:cNvSpPr txBox="1">
            <a:spLocks/>
          </p:cNvSpPr>
          <p:nvPr/>
        </p:nvSpPr>
        <p:spPr>
          <a:xfrm>
            <a:off x="554407" y="822324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Midterm PT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5DBF0E7-3045-0271-4C08-4D98259C0340}"/>
              </a:ext>
            </a:extLst>
          </p:cNvPr>
          <p:cNvGrpSpPr/>
          <p:nvPr/>
        </p:nvGrpSpPr>
        <p:grpSpPr>
          <a:xfrm>
            <a:off x="10386646" y="142682"/>
            <a:ext cx="1658816" cy="695518"/>
            <a:chOff x="10386646" y="218882"/>
            <a:chExt cx="1658816" cy="6955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D36D056-DD23-FA1E-DD83-696EEBC48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6F4EAFE1-4271-A10D-73EC-1077D6B3300D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648F11F-F1FC-9285-5978-BD107A6DC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763" y="1735216"/>
            <a:ext cx="3313837" cy="3217784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A5209452-645E-DC63-1AFA-2903342AE031}"/>
              </a:ext>
            </a:extLst>
          </p:cNvPr>
          <p:cNvSpPr txBox="1">
            <a:spLocks/>
          </p:cNvSpPr>
          <p:nvPr/>
        </p:nvSpPr>
        <p:spPr>
          <a:xfrm>
            <a:off x="60470" y="5274985"/>
            <a:ext cx="3892098" cy="15096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kern="0" dirty="0">
                <a:solidFill>
                  <a:srgbClr val="22303B"/>
                </a:solidFill>
                <a:latin typeface="+mn-ea"/>
                <a:ea typeface="+mn-ea"/>
              </a:rPr>
              <a:t>Annotate a dataset</a:t>
            </a:r>
          </a:p>
          <a:p>
            <a:pPr algn="ctr"/>
            <a:r>
              <a:rPr lang="en-US" altLang="ko-KR" sz="2000" b="1" kern="0" dirty="0">
                <a:solidFill>
                  <a:srgbClr val="22303B"/>
                </a:solidFill>
                <a:latin typeface="+mn-ea"/>
                <a:ea typeface="+mn-ea"/>
              </a:rPr>
              <a:t>with </a:t>
            </a:r>
            <a:r>
              <a:rPr lang="en-US" altLang="ko-KR" sz="2000" b="1" kern="0" dirty="0" err="1">
                <a:solidFill>
                  <a:srgbClr val="22303B"/>
                </a:solidFill>
                <a:latin typeface="+mn-ea"/>
                <a:ea typeface="+mn-ea"/>
              </a:rPr>
              <a:t>Doccano</a:t>
            </a:r>
            <a:endParaRPr lang="en-US" altLang="ko-KR" sz="2000" b="1" kern="0" dirty="0">
              <a:solidFill>
                <a:srgbClr val="22303B"/>
              </a:solidFill>
              <a:latin typeface="+mn-ea"/>
              <a:ea typeface="+mn-ea"/>
            </a:endParaRPr>
          </a:p>
          <a:p>
            <a:pPr algn="ctr"/>
            <a:endParaRPr lang="en-US" altLang="ko-KR" sz="2000" b="1" kern="0" dirty="0">
              <a:solidFill>
                <a:srgbClr val="22303B"/>
              </a:solidFill>
              <a:latin typeface="+mn-ea"/>
              <a:ea typeface="+mn-ea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C810A21B-F040-47CA-EC06-6A192DBCFECD}"/>
              </a:ext>
            </a:extLst>
          </p:cNvPr>
          <p:cNvSpPr txBox="1">
            <a:spLocks/>
          </p:cNvSpPr>
          <p:nvPr/>
        </p:nvSpPr>
        <p:spPr>
          <a:xfrm>
            <a:off x="3962400" y="5280847"/>
            <a:ext cx="3984377" cy="15096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kern="0" dirty="0">
                <a:solidFill>
                  <a:srgbClr val="22303B"/>
                </a:solidFill>
                <a:latin typeface="+mn-ea"/>
                <a:ea typeface="+mn-ea"/>
              </a:rPr>
              <a:t>Make Wireframe</a:t>
            </a:r>
          </a:p>
          <a:p>
            <a:pPr algn="ctr"/>
            <a:r>
              <a:rPr lang="en-US" sz="2000" b="1" kern="0" dirty="0">
                <a:solidFill>
                  <a:srgbClr val="22303B"/>
                </a:solidFill>
                <a:latin typeface="+mn-ea"/>
                <a:ea typeface="+mn-ea"/>
              </a:rPr>
              <a:t>With Figma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29430866-29C3-6D7D-5BF2-614D3940FEAA}"/>
              </a:ext>
            </a:extLst>
          </p:cNvPr>
          <p:cNvSpPr txBox="1">
            <a:spLocks/>
          </p:cNvSpPr>
          <p:nvPr/>
        </p:nvSpPr>
        <p:spPr>
          <a:xfrm>
            <a:off x="8084531" y="5274985"/>
            <a:ext cx="3984377" cy="15096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kern="0" dirty="0">
                <a:solidFill>
                  <a:srgbClr val="22303B"/>
                </a:solidFill>
                <a:latin typeface="+mn-ea"/>
                <a:ea typeface="+mn-ea"/>
              </a:rPr>
              <a:t>Make Website</a:t>
            </a:r>
          </a:p>
          <a:p>
            <a:pPr algn="ctr"/>
            <a:r>
              <a:rPr lang="en-US" sz="2000" b="1" kern="0" dirty="0">
                <a:solidFill>
                  <a:srgbClr val="22303B"/>
                </a:solidFill>
                <a:latin typeface="+mn-ea"/>
                <a:ea typeface="+mn-ea"/>
              </a:rPr>
              <a:t>With </a:t>
            </a:r>
            <a:r>
              <a:rPr lang="en-US" sz="2000" b="1" kern="0" dirty="0" err="1">
                <a:solidFill>
                  <a:srgbClr val="22303B"/>
                </a:solidFill>
                <a:latin typeface="+mn-ea"/>
                <a:ea typeface="+mn-ea"/>
              </a:rPr>
              <a:t>Wordpress</a:t>
            </a:r>
            <a:endParaRPr lang="en-US" sz="2000" b="1" kern="0" dirty="0">
              <a:solidFill>
                <a:srgbClr val="22303B"/>
              </a:solidFill>
              <a:latin typeface="+mn-ea"/>
              <a:ea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B49537A-4685-8B15-B691-742251483E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06" r="5141"/>
          <a:stretch/>
        </p:blipFill>
        <p:spPr>
          <a:xfrm>
            <a:off x="4250259" y="1805686"/>
            <a:ext cx="3477289" cy="309255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62A9368-5842-5F78-484D-D228290376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02" b="33494"/>
          <a:stretch/>
        </p:blipFill>
        <p:spPr bwMode="auto">
          <a:xfrm>
            <a:off x="418650" y="1810012"/>
            <a:ext cx="3375015" cy="30457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7195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63" y="447497"/>
            <a:ext cx="890625" cy="76230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22504" y="131673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59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2504" y="29565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60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DAC7963-E486-22B7-6B93-97C68F99A07A}"/>
              </a:ext>
            </a:extLst>
          </p:cNvPr>
          <p:cNvSpPr txBox="1">
            <a:spLocks/>
          </p:cNvSpPr>
          <p:nvPr/>
        </p:nvSpPr>
        <p:spPr>
          <a:xfrm>
            <a:off x="533400" y="416276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Train AI Model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5E8A80E-08B1-95D6-63CB-E0B8BFA95F04}"/>
              </a:ext>
            </a:extLst>
          </p:cNvPr>
          <p:cNvSpPr txBox="1">
            <a:spLocks/>
          </p:cNvSpPr>
          <p:nvPr/>
        </p:nvSpPr>
        <p:spPr>
          <a:xfrm>
            <a:off x="554407" y="822324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Making SRS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9F3837-6735-24D6-8B0B-A56ED35371DB}"/>
              </a:ext>
            </a:extLst>
          </p:cNvPr>
          <p:cNvGrpSpPr/>
          <p:nvPr/>
        </p:nvGrpSpPr>
        <p:grpSpPr>
          <a:xfrm>
            <a:off x="10386646" y="142682"/>
            <a:ext cx="1658816" cy="695518"/>
            <a:chOff x="10386646" y="218882"/>
            <a:chExt cx="1658816" cy="69551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9EDE11C-2F7E-3679-FAD5-E450E8DD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CE7FB0B3-41DF-E59A-F922-C718C9267546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F7C62274-7113-0DC7-3375-F328BCCCC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486609"/>
            <a:ext cx="3495525" cy="3670666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1C94C4B3-AA8E-9692-108E-F2DF2F45A6D5}"/>
              </a:ext>
            </a:extLst>
          </p:cNvPr>
          <p:cNvSpPr txBox="1">
            <a:spLocks/>
          </p:cNvSpPr>
          <p:nvPr/>
        </p:nvSpPr>
        <p:spPr>
          <a:xfrm>
            <a:off x="1431634" y="5274985"/>
            <a:ext cx="3892098" cy="15096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kern="0" dirty="0">
                <a:solidFill>
                  <a:srgbClr val="22303B"/>
                </a:solidFill>
                <a:latin typeface="+mn-ea"/>
                <a:ea typeface="+mn-ea"/>
              </a:rPr>
              <a:t>Train AI model</a:t>
            </a:r>
          </a:p>
          <a:p>
            <a:pPr algn="ctr"/>
            <a:r>
              <a:rPr lang="en-US" altLang="ko-KR" sz="2000" b="1" kern="0" dirty="0">
                <a:solidFill>
                  <a:srgbClr val="22303B"/>
                </a:solidFill>
                <a:latin typeface="+mn-ea"/>
                <a:ea typeface="+mn-ea"/>
              </a:rPr>
              <a:t>With Spacy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085DAD3-DD31-4600-926C-97D0D8FEADA5}"/>
              </a:ext>
            </a:extLst>
          </p:cNvPr>
          <p:cNvSpPr txBox="1">
            <a:spLocks/>
          </p:cNvSpPr>
          <p:nvPr/>
        </p:nvSpPr>
        <p:spPr>
          <a:xfrm>
            <a:off x="6858000" y="5274985"/>
            <a:ext cx="3984377" cy="15096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kern="0" dirty="0">
                <a:solidFill>
                  <a:srgbClr val="22303B"/>
                </a:solidFill>
                <a:latin typeface="+mn-ea"/>
                <a:ea typeface="+mn-ea"/>
              </a:rPr>
              <a:t>Make SRS</a:t>
            </a:r>
          </a:p>
          <a:p>
            <a:pPr algn="ctr"/>
            <a:r>
              <a:rPr lang="en-US" sz="2000" b="1" kern="0" dirty="0">
                <a:solidFill>
                  <a:srgbClr val="22303B"/>
                </a:solidFill>
                <a:latin typeface="+mn-ea"/>
                <a:ea typeface="+mn-ea"/>
              </a:rPr>
              <a:t>To summary</a:t>
            </a: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95AF02C6-BA4B-8EE2-1B03-09884581E6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52600"/>
            <a:ext cx="2981306" cy="298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8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3">
            <a:extLst>
              <a:ext uri="{FF2B5EF4-FFF2-40B4-BE49-F238E27FC236}">
                <a16:creationId xmlns:a16="http://schemas.microsoft.com/office/drawing/2014/main" id="{E887616B-8A1B-B588-DAB6-99E4B6C51C8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914400"/>
            <a:ext cx="6781800" cy="10367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39750A2-8450-6F42-AE96-8F8986CF3FB1}"/>
              </a:ext>
            </a:extLst>
          </p:cNvPr>
          <p:cNvSpPr txBox="1">
            <a:spLocks/>
          </p:cNvSpPr>
          <p:nvPr/>
        </p:nvSpPr>
        <p:spPr>
          <a:xfrm>
            <a:off x="3886200" y="990600"/>
            <a:ext cx="5943600" cy="18288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kern="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OUR RESULTS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A6F3C2-AD92-D630-829D-6A875F302397}"/>
              </a:ext>
            </a:extLst>
          </p:cNvPr>
          <p:cNvGrpSpPr/>
          <p:nvPr/>
        </p:nvGrpSpPr>
        <p:grpSpPr>
          <a:xfrm>
            <a:off x="10386646" y="142682"/>
            <a:ext cx="1658816" cy="695518"/>
            <a:chOff x="10386646" y="218882"/>
            <a:chExt cx="1658816" cy="6955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ABE8C52-1FB3-A81E-D494-3FF52F4AE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84E19B41-1C62-5E6B-B3C9-381C70B041E6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4E981C3-A924-0F7F-3DC0-41313DBF8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057705"/>
            <a:ext cx="4571390" cy="457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16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object 4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459" y="447497"/>
            <a:ext cx="554736" cy="762304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222504" y="131673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59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2504" y="29565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60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제목 1">
            <a:extLst>
              <a:ext uri="{FF2B5EF4-FFF2-40B4-BE49-F238E27FC236}">
                <a16:creationId xmlns:a16="http://schemas.microsoft.com/office/drawing/2014/main" id="{71A85A84-7ABF-47AF-8EF3-949AEE3D609D}"/>
              </a:ext>
            </a:extLst>
          </p:cNvPr>
          <p:cNvSpPr txBox="1">
            <a:spLocks/>
          </p:cNvSpPr>
          <p:nvPr/>
        </p:nvSpPr>
        <p:spPr>
          <a:xfrm>
            <a:off x="533400" y="416276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Advertisement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7C0BC8-67A2-83A2-E8D0-BCF7CA05D331}"/>
              </a:ext>
            </a:extLst>
          </p:cNvPr>
          <p:cNvGrpSpPr/>
          <p:nvPr/>
        </p:nvGrpSpPr>
        <p:grpSpPr>
          <a:xfrm>
            <a:off x="10386646" y="142682"/>
            <a:ext cx="1658816" cy="695518"/>
            <a:chOff x="10386646" y="218882"/>
            <a:chExt cx="1658816" cy="69551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71D4948-1B84-4F5E-98CD-A6D75BD6A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E9B7E505-D995-D759-705B-CCB1C3A65FD1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  <p:pic>
        <p:nvPicPr>
          <p:cNvPr id="6" name="온라인 미디어 5" title="PS Team 3 HYR">
            <a:hlinkClick r:id="" action="ppaction://media"/>
            <a:extLst>
              <a:ext uri="{FF2B5EF4-FFF2-40B4-BE49-F238E27FC236}">
                <a16:creationId xmlns:a16="http://schemas.microsoft.com/office/drawing/2014/main" id="{9B2D2942-D38E-99E2-6C76-5AC5AFD6BE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806195" y="979881"/>
            <a:ext cx="10249913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4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object 4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447497"/>
            <a:ext cx="554736" cy="762304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222504" y="131673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59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2504" y="295656"/>
            <a:ext cx="1757680" cy="10160"/>
          </a:xfrm>
          <a:custGeom>
            <a:avLst/>
            <a:gdLst/>
            <a:ahLst/>
            <a:cxnLst/>
            <a:rect l="l" t="t" r="r" b="b"/>
            <a:pathLst>
              <a:path w="1757680" h="10160">
                <a:moveTo>
                  <a:pt x="0" y="10160"/>
                </a:moveTo>
                <a:lnTo>
                  <a:pt x="1757679" y="0"/>
                </a:lnTo>
              </a:path>
            </a:pathLst>
          </a:custGeom>
          <a:ln w="18288">
            <a:solidFill>
              <a:srgbClr val="1DB5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제목 1">
            <a:extLst>
              <a:ext uri="{FF2B5EF4-FFF2-40B4-BE49-F238E27FC236}">
                <a16:creationId xmlns:a16="http://schemas.microsoft.com/office/drawing/2014/main" id="{71A85A84-7ABF-47AF-8EF3-949AEE3D609D}"/>
              </a:ext>
            </a:extLst>
          </p:cNvPr>
          <p:cNvSpPr txBox="1">
            <a:spLocks/>
          </p:cNvSpPr>
          <p:nvPr/>
        </p:nvSpPr>
        <p:spPr>
          <a:xfrm>
            <a:off x="533400" y="416276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Advertisement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7C0BC8-67A2-83A2-E8D0-BCF7CA05D331}"/>
              </a:ext>
            </a:extLst>
          </p:cNvPr>
          <p:cNvGrpSpPr/>
          <p:nvPr/>
        </p:nvGrpSpPr>
        <p:grpSpPr>
          <a:xfrm>
            <a:off x="10386646" y="142682"/>
            <a:ext cx="1658816" cy="695518"/>
            <a:chOff x="10386646" y="218882"/>
            <a:chExt cx="1658816" cy="69551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71D4948-1B84-4F5E-98CD-A6D75BD6A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646" y="313202"/>
              <a:ext cx="492678" cy="491757"/>
            </a:xfrm>
            <a:prstGeom prst="rect">
              <a:avLst/>
            </a:prstGeom>
          </p:spPr>
        </p:pic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E9B7E505-D995-D759-705B-CCB1C3A65FD1}"/>
                </a:ext>
              </a:extLst>
            </p:cNvPr>
            <p:cNvSpPr txBox="1">
              <a:spLocks/>
            </p:cNvSpPr>
            <p:nvPr/>
          </p:nvSpPr>
          <p:spPr>
            <a:xfrm>
              <a:off x="10879324" y="218882"/>
              <a:ext cx="1166138" cy="695518"/>
            </a:xfrm>
            <a:prstGeom prst="rect">
              <a:avLst/>
            </a:prstGeom>
          </p:spPr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HYR</a:t>
              </a: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ABE1DB30-2856-92C2-E1A5-F214D9831D4E}"/>
              </a:ext>
            </a:extLst>
          </p:cNvPr>
          <p:cNvSpPr txBox="1">
            <a:spLocks/>
          </p:cNvSpPr>
          <p:nvPr/>
        </p:nvSpPr>
        <p:spPr>
          <a:xfrm>
            <a:off x="554407" y="822324"/>
            <a:ext cx="4790332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0" dirty="0">
                <a:solidFill>
                  <a:srgbClr val="22303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Explanation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BAB28-5087-CAFB-4766-F71F765A2D79}"/>
              </a:ext>
            </a:extLst>
          </p:cNvPr>
          <p:cNvSpPr txBox="1"/>
          <p:nvPr/>
        </p:nvSpPr>
        <p:spPr>
          <a:xfrm>
            <a:off x="1790192" y="6022753"/>
            <a:ext cx="86116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kern="0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Target audience : Who wants to get a new job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4646D0-3D65-F189-DF2C-C2CAA9EFB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07" y="1752600"/>
            <a:ext cx="4571956" cy="39916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F34022-3BFC-F217-0AB0-1FD175246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738" y="1752600"/>
            <a:ext cx="4571955" cy="398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2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681</TotalTime>
  <Words>381</Words>
  <Application>Microsoft Office PowerPoint</Application>
  <PresentationFormat>와이드스크린</PresentationFormat>
  <Paragraphs>141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Arial</vt:lpstr>
      <vt:lpstr>배달의민족 주아</vt:lpstr>
      <vt:lpstr>맑은 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채은 이</dc:creator>
  <cp:lastModifiedBy>이태운</cp:lastModifiedBy>
  <cp:revision>68</cp:revision>
  <dcterms:created xsi:type="dcterms:W3CDTF">2022-01-19T12:59:31Z</dcterms:created>
  <dcterms:modified xsi:type="dcterms:W3CDTF">2022-08-11T17:19:00Z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2019-12-10T00:00:00Z</vt:filetime>
  </property>
  <property fmtid="{D5CDD505-2E9C-101B-9397-08002B2CF9AE}" pid="3" name="Creator">
    <vt:lpwstr>Microsoft® PowerPoint® Office 365용 </vt:lpwstr>
  </property>
  <property fmtid="{D5CDD505-2E9C-101B-9397-08002B2CF9AE}" pid="4" name="LastSaved">
    <vt:filetime>2022-01-19T00:00:00Z</vt:filetime>
  </property>
</Properties>
</file>